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IBM Plex Sans"/>
      <p:regular r:id="rId26"/>
      <p:bold r:id="rId27"/>
      <p:italic r:id="rId28"/>
      <p:boldItalic r:id="rId29"/>
    </p:embeddedFont>
    <p:embeddedFont>
      <p:font typeface="Tahoma"/>
      <p:regular r:id="rId30"/>
      <p:bold r:id="rId31"/>
    </p:embeddedFont>
    <p:embeddedFont>
      <p:font typeface="IBM Plex Sans SemiBold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-regular.fntdata"/><Relationship Id="rId25" Type="http://schemas.openxmlformats.org/officeDocument/2006/relationships/slide" Target="slides/slide20.xml"/><Relationship Id="rId28" Type="http://schemas.openxmlformats.org/officeDocument/2006/relationships/font" Target="fonts/IBMPlexSans-italic.fntdata"/><Relationship Id="rId27" Type="http://schemas.openxmlformats.org/officeDocument/2006/relationships/font" Target="fonts/IBMPlex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ahoma-bold.fntdata"/><Relationship Id="rId30" Type="http://schemas.openxmlformats.org/officeDocument/2006/relationships/font" Target="fonts/Tahoma-regular.fntdata"/><Relationship Id="rId11" Type="http://schemas.openxmlformats.org/officeDocument/2006/relationships/slide" Target="slides/slide6.xml"/><Relationship Id="rId33" Type="http://schemas.openxmlformats.org/officeDocument/2006/relationships/font" Target="fonts/IBMPlexSansSemiBold-bold.fntdata"/><Relationship Id="rId10" Type="http://schemas.openxmlformats.org/officeDocument/2006/relationships/slide" Target="slides/slide5.xml"/><Relationship Id="rId32" Type="http://schemas.openxmlformats.org/officeDocument/2006/relationships/font" Target="fonts/IBMPlexSans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IBMPlexSansSemiBold-boldItalic.fntdata"/><Relationship Id="rId12" Type="http://schemas.openxmlformats.org/officeDocument/2006/relationships/slide" Target="slides/slide7.xml"/><Relationship Id="rId34" Type="http://schemas.openxmlformats.org/officeDocument/2006/relationships/font" Target="fonts/IBMPlexSansSemiBold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8dbfb62d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8dbfb62d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8dbfb62d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8dbfb62d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8dbfb62d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8dbfb62d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8dbfb62d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8dbfb62d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8dbfb62d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8dbfb62d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7aa986a5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7aa986a5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8dbfb62d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28dbfb62d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8dbfb62d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28dbfb62d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8dbfb62d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8dbfb62d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28dbfb62d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28dbfb62d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7aa986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7aa986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7bf3e399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7bf3e39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8dbfb62d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8dbfb62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8dbfb62d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8dbfb62d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8dbfb62d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8dbfb62d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9" Type="http://schemas.openxmlformats.org/officeDocument/2006/relationships/image" Target="../media/image71.png"/><Relationship Id="rId5" Type="http://schemas.openxmlformats.org/officeDocument/2006/relationships/image" Target="../media/image59.jpg"/><Relationship Id="rId6" Type="http://schemas.openxmlformats.org/officeDocument/2006/relationships/image" Target="../media/image37.png"/><Relationship Id="rId7" Type="http://schemas.openxmlformats.org/officeDocument/2006/relationships/image" Target="../media/image49.png"/><Relationship Id="rId8" Type="http://schemas.openxmlformats.org/officeDocument/2006/relationships/image" Target="../media/image6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9" Type="http://schemas.openxmlformats.org/officeDocument/2006/relationships/image" Target="../media/image57.png"/><Relationship Id="rId5" Type="http://schemas.openxmlformats.org/officeDocument/2006/relationships/image" Target="../media/image59.jpg"/><Relationship Id="rId6" Type="http://schemas.openxmlformats.org/officeDocument/2006/relationships/image" Target="../media/image37.png"/><Relationship Id="rId7" Type="http://schemas.openxmlformats.org/officeDocument/2006/relationships/image" Target="../media/image67.png"/><Relationship Id="rId8" Type="http://schemas.openxmlformats.org/officeDocument/2006/relationships/image" Target="../media/image56.jpg"/><Relationship Id="rId10" Type="http://schemas.openxmlformats.org/officeDocument/2006/relationships/image" Target="../media/image6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9" Type="http://schemas.openxmlformats.org/officeDocument/2006/relationships/image" Target="../media/image61.png"/><Relationship Id="rId5" Type="http://schemas.openxmlformats.org/officeDocument/2006/relationships/image" Target="../media/image59.jpg"/><Relationship Id="rId6" Type="http://schemas.openxmlformats.org/officeDocument/2006/relationships/image" Target="../media/image37.png"/><Relationship Id="rId7" Type="http://schemas.openxmlformats.org/officeDocument/2006/relationships/image" Target="../media/image62.png"/><Relationship Id="rId8" Type="http://schemas.openxmlformats.org/officeDocument/2006/relationships/image" Target="../media/image6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9" Type="http://schemas.openxmlformats.org/officeDocument/2006/relationships/image" Target="../media/image66.jpg"/><Relationship Id="rId5" Type="http://schemas.openxmlformats.org/officeDocument/2006/relationships/image" Target="../media/image59.jpg"/><Relationship Id="rId6" Type="http://schemas.openxmlformats.org/officeDocument/2006/relationships/image" Target="../media/image37.png"/><Relationship Id="rId7" Type="http://schemas.openxmlformats.org/officeDocument/2006/relationships/image" Target="../media/image58.png"/><Relationship Id="rId8" Type="http://schemas.openxmlformats.org/officeDocument/2006/relationships/image" Target="../media/image65.png"/><Relationship Id="rId10" Type="http://schemas.openxmlformats.org/officeDocument/2006/relationships/image" Target="../media/image6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5" Type="http://schemas.openxmlformats.org/officeDocument/2006/relationships/image" Target="../media/image59.jpg"/><Relationship Id="rId6" Type="http://schemas.openxmlformats.org/officeDocument/2006/relationships/image" Target="../media/image37.png"/><Relationship Id="rId7" Type="http://schemas.openxmlformats.org/officeDocument/2006/relationships/image" Target="../media/image69.png"/><Relationship Id="rId8" Type="http://schemas.openxmlformats.org/officeDocument/2006/relationships/hyperlink" Target="https://material-components.github.io/material-components-web-catalog/#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55.jpg"/><Relationship Id="rId5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5" Type="http://schemas.openxmlformats.org/officeDocument/2006/relationships/image" Target="../media/image59.jpg"/><Relationship Id="rId6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5" Type="http://schemas.openxmlformats.org/officeDocument/2006/relationships/image" Target="../media/image59.jpg"/><Relationship Id="rId6" Type="http://schemas.openxmlformats.org/officeDocument/2006/relationships/image" Target="../media/image37.png"/><Relationship Id="rId7" Type="http://schemas.openxmlformats.org/officeDocument/2006/relationships/hyperlink" Target="https://www.figma.com/file/gYAEcIy0N9RaE0L5rsxlR8/Templates-%2316.-More-on-Figma.info?node-id=25%3A44" TargetMode="External"/><Relationship Id="rId8" Type="http://schemas.openxmlformats.org/officeDocument/2006/relationships/image" Target="../media/image7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Relationship Id="rId4" Type="http://schemas.openxmlformats.org/officeDocument/2006/relationships/image" Target="../media/image55.jp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5" Type="http://schemas.openxmlformats.org/officeDocument/2006/relationships/image" Target="../media/image59.jpg"/><Relationship Id="rId6" Type="http://schemas.openxmlformats.org/officeDocument/2006/relationships/image" Target="../media/image37.png"/><Relationship Id="rId7" Type="http://schemas.openxmlformats.org/officeDocument/2006/relationships/image" Target="../media/image7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Relationship Id="rId4" Type="http://schemas.openxmlformats.org/officeDocument/2006/relationships/image" Target="../media/image54.jp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4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jpg"/><Relationship Id="rId4" Type="http://schemas.openxmlformats.org/officeDocument/2006/relationships/image" Target="../media/image55.jpg"/><Relationship Id="rId5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5" Type="http://schemas.openxmlformats.org/officeDocument/2006/relationships/image" Target="../media/image59.jpg"/><Relationship Id="rId6" Type="http://schemas.openxmlformats.org/officeDocument/2006/relationships/image" Target="../media/image37.png"/><Relationship Id="rId7" Type="http://schemas.openxmlformats.org/officeDocument/2006/relationships/image" Target="../media/image42.png"/><Relationship Id="rId8" Type="http://schemas.openxmlformats.org/officeDocument/2006/relationships/image" Target="../media/image41.png"/><Relationship Id="rId10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9" Type="http://schemas.openxmlformats.org/officeDocument/2006/relationships/image" Target="../media/image44.png"/><Relationship Id="rId5" Type="http://schemas.openxmlformats.org/officeDocument/2006/relationships/image" Target="../media/image59.jpg"/><Relationship Id="rId6" Type="http://schemas.openxmlformats.org/officeDocument/2006/relationships/image" Target="../media/image37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9" Type="http://schemas.openxmlformats.org/officeDocument/2006/relationships/image" Target="../media/image46.png"/><Relationship Id="rId5" Type="http://schemas.openxmlformats.org/officeDocument/2006/relationships/image" Target="../media/image59.jpg"/><Relationship Id="rId6" Type="http://schemas.openxmlformats.org/officeDocument/2006/relationships/image" Target="../media/image37.png"/><Relationship Id="rId7" Type="http://schemas.openxmlformats.org/officeDocument/2006/relationships/image" Target="../media/image50.png"/><Relationship Id="rId8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Relationship Id="rId9" Type="http://schemas.openxmlformats.org/officeDocument/2006/relationships/image" Target="../media/image51.png"/><Relationship Id="rId5" Type="http://schemas.openxmlformats.org/officeDocument/2006/relationships/image" Target="../media/image59.jpg"/><Relationship Id="rId6" Type="http://schemas.openxmlformats.org/officeDocument/2006/relationships/image" Target="../media/image37.png"/><Relationship Id="rId7" Type="http://schemas.openxmlformats.org/officeDocument/2006/relationships/image" Target="../media/image48.png"/><Relationship Id="rId8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383275" y="11599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Pagination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1"/>
          <p:cNvSpPr txBox="1"/>
          <p:nvPr/>
        </p:nvSpPr>
        <p:spPr>
          <a:xfrm>
            <a:off x="383275" y="2150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Hamburger menu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383275" y="3674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Form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125" y="1655700"/>
            <a:ext cx="4046299" cy="5646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7" name="Google Shape;31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9125" y="2671400"/>
            <a:ext cx="2546550" cy="10279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8" name="Google Shape;31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7200" y="4150425"/>
            <a:ext cx="3077249" cy="8536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2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42"/>
          <p:cNvSpPr txBox="1"/>
          <p:nvPr/>
        </p:nvSpPr>
        <p:spPr>
          <a:xfrm>
            <a:off x="111813" y="1166150"/>
            <a:ext cx="1967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Dropdown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2765275" y="1129375"/>
            <a:ext cx="1257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4805325" y="1129375"/>
            <a:ext cx="12579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Checkbox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0" name="Google Shape;330;p42"/>
          <p:cNvPicPr preferRelativeResize="0"/>
          <p:nvPr/>
        </p:nvPicPr>
        <p:blipFill rotWithShape="1">
          <a:blip r:embed="rId7">
            <a:alphaModFix/>
          </a:blip>
          <a:srcRect b="0" l="28743" r="34914" t="0"/>
          <a:stretch/>
        </p:blipFill>
        <p:spPr>
          <a:xfrm>
            <a:off x="80174" y="1820738"/>
            <a:ext cx="2030675" cy="21904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1" name="Google Shape;331;p42"/>
          <p:cNvPicPr preferRelativeResize="0"/>
          <p:nvPr/>
        </p:nvPicPr>
        <p:blipFill rotWithShape="1">
          <a:blip r:embed="rId8">
            <a:alphaModFix/>
          </a:blip>
          <a:srcRect b="0" l="29258" r="35855" t="0"/>
          <a:stretch/>
        </p:blipFill>
        <p:spPr>
          <a:xfrm>
            <a:off x="2518074" y="1820750"/>
            <a:ext cx="1752300" cy="186065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2" name="Google Shape;332;p42"/>
          <p:cNvPicPr preferRelativeResize="0"/>
          <p:nvPr/>
        </p:nvPicPr>
        <p:blipFill rotWithShape="1">
          <a:blip r:embed="rId9">
            <a:alphaModFix/>
          </a:blip>
          <a:srcRect b="0" l="29619" r="20990" t="0"/>
          <a:stretch/>
        </p:blipFill>
        <p:spPr>
          <a:xfrm>
            <a:off x="4572000" y="1820738"/>
            <a:ext cx="2084350" cy="17595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42"/>
          <p:cNvSpPr txBox="1"/>
          <p:nvPr/>
        </p:nvSpPr>
        <p:spPr>
          <a:xfrm>
            <a:off x="7303575" y="995525"/>
            <a:ext cx="12579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Radio Button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10">
            <a:alphaModFix/>
          </a:blip>
          <a:srcRect b="0" l="19574" r="25441" t="0"/>
          <a:stretch/>
        </p:blipFill>
        <p:spPr>
          <a:xfrm>
            <a:off x="7179675" y="1820750"/>
            <a:ext cx="1713601" cy="14236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43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383275" y="11599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Spinner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383275" y="2150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Navigation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383275" y="3674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Kebab-menu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6" name="Google Shape;34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17400" y="1026450"/>
            <a:ext cx="3395450" cy="12690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7" name="Google Shape;34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17400" y="2805175"/>
            <a:ext cx="2923875" cy="7804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8" name="Google Shape;34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51700" y="3729550"/>
            <a:ext cx="2864675" cy="13320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4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4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4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4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>
            <a:off x="383275" y="1159975"/>
            <a:ext cx="2618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Switches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44"/>
          <p:cNvSpPr txBox="1"/>
          <p:nvPr/>
        </p:nvSpPr>
        <p:spPr>
          <a:xfrm>
            <a:off x="7085650" y="1159975"/>
            <a:ext cx="1434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Tooltip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9" name="Google Shape;359;p44"/>
          <p:cNvSpPr txBox="1"/>
          <p:nvPr/>
        </p:nvSpPr>
        <p:spPr>
          <a:xfrm>
            <a:off x="3465750" y="1159975"/>
            <a:ext cx="2398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Modal window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401" y="1701925"/>
            <a:ext cx="2495200" cy="13881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1" name="Google Shape;361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3075" y="1701925"/>
            <a:ext cx="2071608" cy="6546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" name="Google Shape;362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65750" y="1701927"/>
            <a:ext cx="2572164" cy="20167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17436" y="4360563"/>
            <a:ext cx="3868825" cy="5976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44"/>
          <p:cNvSpPr txBox="1"/>
          <p:nvPr/>
        </p:nvSpPr>
        <p:spPr>
          <a:xfrm>
            <a:off x="214113" y="4332100"/>
            <a:ext cx="2398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Footer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5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5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5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45"/>
          <p:cNvSpPr txBox="1"/>
          <p:nvPr/>
        </p:nvSpPr>
        <p:spPr>
          <a:xfrm>
            <a:off x="3633200" y="2712775"/>
            <a:ext cx="1967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DEMO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4" name="Google Shape;37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400" y="1345100"/>
            <a:ext cx="3175998" cy="3175998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45"/>
          <p:cNvSpPr txBox="1"/>
          <p:nvPr/>
        </p:nvSpPr>
        <p:spPr>
          <a:xfrm>
            <a:off x="518200" y="4638600"/>
            <a:ext cx="5736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https://material-components.github.io/material-components-web-catalog/#/</a:t>
            </a:r>
            <a:r>
              <a:rPr lang="ru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6"/>
          <p:cNvSpPr txBox="1"/>
          <p:nvPr/>
        </p:nvSpPr>
        <p:spPr>
          <a:xfrm>
            <a:off x="837450" y="1276950"/>
            <a:ext cx="74691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Инструменты для создания интерфейсов Zeplin / Figma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7"/>
          <p:cNvSpPr txBox="1"/>
          <p:nvPr/>
        </p:nvSpPr>
        <p:spPr>
          <a:xfrm>
            <a:off x="282600" y="1084075"/>
            <a:ext cx="75231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Zeplin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один из инструментов для совместной работы дизайнеров UI и фронтенд-разработчиков. Дизайнеры экспортируют файлы из Photoshop или Sketch в Zeplin, и он отображает все свойства дизайна для разработчиков.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Figma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графический редактор для совместного проектирования сайтов, приложений и других дизайнерских продуктов.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4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8"/>
          <p:cNvSpPr txBox="1"/>
          <p:nvPr/>
        </p:nvSpPr>
        <p:spPr>
          <a:xfrm>
            <a:off x="537175" y="3670125"/>
            <a:ext cx="57363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800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https://www.figma.com/file/gYAEcIy0N9RaE0L5rsxlR8/Templates-%2316.-More-on-Figma.info?node-id=25%3A44</a:t>
            </a:r>
            <a:r>
              <a:rPr lang="ru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9" name="Google Shape;399;p48"/>
          <p:cNvSpPr txBox="1"/>
          <p:nvPr/>
        </p:nvSpPr>
        <p:spPr>
          <a:xfrm>
            <a:off x="3620600" y="1801900"/>
            <a:ext cx="1967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DEMO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00" name="Google Shape;400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175" y="718812"/>
            <a:ext cx="2820777" cy="2820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9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9"/>
          <p:cNvSpPr txBox="1"/>
          <p:nvPr/>
        </p:nvSpPr>
        <p:spPr>
          <a:xfrm>
            <a:off x="837450" y="1276950"/>
            <a:ext cx="74691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Разница между тестированием UI и UX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3075" y="1461257"/>
            <a:ext cx="3075251" cy="31913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/>
        </p:nvSpPr>
        <p:spPr>
          <a:xfrm>
            <a:off x="795000" y="1182600"/>
            <a:ext cx="1967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500">
                <a:solidFill>
                  <a:srgbClr val="6D9EEB"/>
                </a:solidFill>
                <a:latin typeface="IBM Plex Sans"/>
                <a:ea typeface="IBM Plex Sans"/>
                <a:cs typeface="IBM Plex Sans"/>
                <a:sym typeface="IBM Plex Sans"/>
              </a:rPr>
              <a:t>UX</a:t>
            </a:r>
            <a:endParaRPr b="1" sz="2500">
              <a:solidFill>
                <a:srgbClr val="6D9EEB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5926600" y="1182600"/>
            <a:ext cx="19674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50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UI</a:t>
            </a:r>
            <a:endParaRPr b="1" sz="2500">
              <a:solidFill>
                <a:srgbClr val="FF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8" name="Google Shape;418;p50"/>
          <p:cNvSpPr txBox="1"/>
          <p:nvPr/>
        </p:nvSpPr>
        <p:spPr>
          <a:xfrm>
            <a:off x="5698325" y="1795475"/>
            <a:ext cx="3400800" cy="22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графические элементы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цвета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шрифты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отступы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визуал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9" name="Google Shape;419;p50"/>
          <p:cNvSpPr txBox="1"/>
          <p:nvPr/>
        </p:nvSpPr>
        <p:spPr>
          <a:xfrm>
            <a:off x="106425" y="1837200"/>
            <a:ext cx="3400800" cy="22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интерактив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сценарии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структура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-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прототип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37330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1" name="Google Shape;171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449850" y="45336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230250" y="45336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058265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91525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92826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12836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7" name="Google Shape;197;p34"/>
          <p:cNvCxnSpPr>
            <a:stCxn id="195" idx="4"/>
            <a:endCxn id="198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4"/>
          <p:cNvSpPr/>
          <p:nvPr/>
        </p:nvSpPr>
        <p:spPr>
          <a:xfrm>
            <a:off x="540000" y="45378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0" name="Google Shape;200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5" name="Google Shape;205;p34"/>
          <p:cNvCxnSpPr>
            <a:stCxn id="206" idx="4"/>
            <a:endCxn id="207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1" name="Google Shape;211;p34"/>
          <p:cNvCxnSpPr>
            <a:stCxn id="209" idx="4"/>
            <a:endCxn id="212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295925" y="1298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2943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20400" y="3747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320400" y="45540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4230250" y="12892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4" name="Google Shape;224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4"/>
          <p:cNvSpPr/>
          <p:nvPr/>
        </p:nvSpPr>
        <p:spPr>
          <a:xfrm>
            <a:off x="540000" y="2112238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320400" y="21275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7" name="Google Shape;227;p34"/>
          <p:cNvCxnSpPr/>
          <p:nvPr/>
        </p:nvCxnSpPr>
        <p:spPr>
          <a:xfrm>
            <a:off x="770850" y="175952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540000" y="1129800"/>
            <a:ext cx="681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Названия элементов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Инструменты для создания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интерфейсов Zeplin / Figma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Разница между тестированием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 и UX.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форм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950" y="12107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Названия элементов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WEB-приложения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2125" y="897050"/>
            <a:ext cx="2911503" cy="17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8524" y="897052"/>
            <a:ext cx="2911452" cy="17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2150" y="2976350"/>
            <a:ext cx="2911457" cy="17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68525" y="2976350"/>
            <a:ext cx="2911452" cy="175994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/>
        </p:nvSpPr>
        <p:spPr>
          <a:xfrm>
            <a:off x="299675" y="2549775"/>
            <a:ext cx="2760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соцсети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299675" y="4631150"/>
            <a:ext cx="2760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службы такси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3443950" y="4631150"/>
            <a:ext cx="2760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госуслуги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1" name="Google Shape;261;p37"/>
          <p:cNvSpPr txBox="1"/>
          <p:nvPr/>
        </p:nvSpPr>
        <p:spPr>
          <a:xfrm>
            <a:off x="3443950" y="2549775"/>
            <a:ext cx="27606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рестораны, кафе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6359100" y="964275"/>
            <a:ext cx="21495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и многое другое…</a:t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383275" y="1112700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Navbar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5800" y="1623375"/>
            <a:ext cx="5734050" cy="5238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00" y="2808488"/>
            <a:ext cx="5734050" cy="8382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4" name="Google Shape;274;p38"/>
          <p:cNvSpPr txBox="1"/>
          <p:nvPr/>
        </p:nvSpPr>
        <p:spPr>
          <a:xfrm>
            <a:off x="383275" y="2150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Buttons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5800" y="4403738"/>
            <a:ext cx="4478603" cy="364537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6" name="Google Shape;276;p38"/>
          <p:cNvSpPr txBox="1"/>
          <p:nvPr/>
        </p:nvSpPr>
        <p:spPr>
          <a:xfrm>
            <a:off x="383275" y="3674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Input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383275" y="11599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Search &amp; Placeholder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383275" y="2150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Cards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383275" y="3674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Carousel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8700" y="1714700"/>
            <a:ext cx="5734050" cy="4667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698" y="2634425"/>
            <a:ext cx="2900627" cy="10841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700" y="4171550"/>
            <a:ext cx="2414700" cy="9025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0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/>
        </p:nvSpPr>
        <p:spPr>
          <a:xfrm>
            <a:off x="578700" y="360000"/>
            <a:ext cx="7227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UI-элементы на странице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9" name="Google Shape;299;p40"/>
          <p:cNvSpPr txBox="1"/>
          <p:nvPr/>
        </p:nvSpPr>
        <p:spPr>
          <a:xfrm>
            <a:off x="383275" y="919350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Tags input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0" name="Google Shape;300;p40"/>
          <p:cNvSpPr txBox="1"/>
          <p:nvPr/>
        </p:nvSpPr>
        <p:spPr>
          <a:xfrm>
            <a:off x="383275" y="21505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Progress bars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383275" y="3717775"/>
            <a:ext cx="67467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Slider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375" y="1451150"/>
            <a:ext cx="4079351" cy="711500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375" y="2682125"/>
            <a:ext cx="5734050" cy="111442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5375" y="4316025"/>
            <a:ext cx="5734050" cy="752475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